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584" r:id="rId6"/>
    <p:sldId id="586" r:id="rId7"/>
    <p:sldId id="583" r:id="rId8"/>
    <p:sldId id="587" r:id="rId9"/>
    <p:sldId id="585" r:id="rId10"/>
    <p:sldId id="588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FBB"/>
    <a:srgbClr val="48AF00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AA6F8-49AE-4996-BF15-AEC334E564B5}" v="60" dt="2021-03-10T09:18:15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 snapToGrid="0" snapToObjects="1"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3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D4A9C5-1312-4ADC-9D2A-FD8E5CDFCF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A9762-45D7-4318-AF96-18D7690A15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576E120-F5CA-4ADC-8BB3-949C639B0BEE}" type="datetimeFigureOut">
              <a:rPr lang="en-US" altLang="en-US"/>
              <a:pPr>
                <a:defRPr/>
              </a:pPr>
              <a:t>3/10/2021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3B0B66E-2B37-4CE4-B236-3D9AD6894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38B6B67-71EA-424C-A81C-D211366C8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15ADB-A6BB-4A65-BF62-F8A12B2D3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56547-7429-46E7-A60F-84425C404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3F184F-35DA-4C53-9F39-49E7F53A4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A logo with R Mark - White RGB.png">
            <a:extLst>
              <a:ext uri="{FF2B5EF4-FFF2-40B4-BE49-F238E27FC236}">
                <a16:creationId xmlns:a16="http://schemas.microsoft.com/office/drawing/2014/main" id="{33B5F83E-46FF-4B5A-A46A-2874D63EA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0050"/>
            <a:ext cx="11366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108" y="5257655"/>
            <a:ext cx="6400800" cy="803958"/>
          </a:xfrm>
        </p:spPr>
        <p:txBody>
          <a:bodyPr lIns="0" tIns="0" rIns="0" bIns="0">
            <a:noAutofit/>
          </a:bodyPr>
          <a:lstStyle>
            <a:lvl1pPr marL="0" indent="0" algn="l" eaLnBrk="1" fontAlgn="auto" hangingPunct="1">
              <a:spcAft>
                <a:spcPts val="0"/>
              </a:spcAft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DINOT-Bold" panose="02000503030000020004" pitchFamily="50" charset="0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3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-headers.tif">
            <a:extLst>
              <a:ext uri="{FF2B5EF4-FFF2-40B4-BE49-F238E27FC236}">
                <a16:creationId xmlns:a16="http://schemas.microsoft.com/office/drawing/2014/main" id="{98FF51B8-BFEF-474F-A932-BABD7B676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CBEF78-4DDC-447A-8234-39D36BE816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4650" y="731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896BAA-CF6C-40B2-A4B2-28D56CEDB63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8" name="Picture 7" descr="A close up of food&#10;&#10;Description automatically generated">
            <a:extLst>
              <a:ext uri="{FF2B5EF4-FFF2-40B4-BE49-F238E27FC236}">
                <a16:creationId xmlns:a16="http://schemas.microsoft.com/office/drawing/2014/main" id="{29F4DE4D-EE96-4D28-AD00-0573B0871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47046" y="866417"/>
            <a:ext cx="8649907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werpoint-headers.tif">
            <a:extLst>
              <a:ext uri="{FF2B5EF4-FFF2-40B4-BE49-F238E27FC236}">
                <a16:creationId xmlns:a16="http://schemas.microsoft.com/office/drawing/2014/main" id="{002D2CA8-0869-40A2-969F-719B77AE6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62B0A3-0BAE-49E8-8F76-386A29138B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4650" y="731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F4FB62-6A59-45E1-922F-1C27A04CFA6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6659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FD36A7-249C-469C-B3A6-7EE910934A34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4674524" y="1670051"/>
            <a:ext cx="36659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228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ree&#10;&#10;Description automatically generated">
            <a:extLst>
              <a:ext uri="{FF2B5EF4-FFF2-40B4-BE49-F238E27FC236}">
                <a16:creationId xmlns:a16="http://schemas.microsoft.com/office/drawing/2014/main" id="{2ECA2753-2147-4DF2-B8D7-8475A8C04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58" r="26942"/>
          <a:stretch/>
        </p:blipFill>
        <p:spPr>
          <a:xfrm>
            <a:off x="4180725" y="0"/>
            <a:ext cx="4963275" cy="550625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B0DFF8-0D84-492D-AE06-8DF89BBD327D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36659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8C89F4-131E-4FFD-8969-F096909AC6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4650" y="731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74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B8DE49-6415-4049-B1BB-441BD4514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4650" y="7318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1E99E48-1A0C-496F-B7C8-9A7867D281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C9E2C-127F-4080-9214-34792BA20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DINOT-Light" panose="02000504040000020003" pitchFamily="50" charset="0"/>
              </a:defRPr>
            </a:lvl1pPr>
          </a:lstStyle>
          <a:p>
            <a:pPr>
              <a:defRPr/>
            </a:pPr>
            <a:fld id="{F3605E97-B758-4A11-B858-2D42EC13C12D}" type="datetimeFigureOut">
              <a:rPr lang="en-US" altLang="en-US" smtClean="0"/>
              <a:pPr>
                <a:defRPr/>
              </a:pPr>
              <a:t>3/10/2021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D767-C8FA-47DA-943B-52B7A4B1E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DINOT-Light" panose="02000504040000020003" pitchFamily="5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CEBB9-534F-40CE-9D0A-DC38AA7A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4FFA6A-519D-42D5-B360-506772827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0938345B-70D4-49C7-A289-BE2CF487B0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84863"/>
            <a:ext cx="7064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  <p:sldLayoutId id="2147483708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ierce Vector" panose="00000500000000000000" pitchFamily="50" charset="0"/>
          <a:ea typeface="MS PGothic" panose="020B0600070205080204" pitchFamily="34" charset="-128"/>
          <a:cs typeface="Fierce Vector" panose="00000500000000000000" pitchFamily="50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erce Vector" panose="00000500000000000000" pitchFamily="50" charset="0"/>
          <a:ea typeface="MS PGothic" panose="020B0600070205080204" pitchFamily="34" charset="-128"/>
          <a:cs typeface="Fierce Vector" panose="00000500000000000000" pitchFamily="50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erce Vector" panose="00000500000000000000" pitchFamily="50" charset="0"/>
          <a:ea typeface="MS PGothic" panose="020B0600070205080204" pitchFamily="34" charset="-128"/>
          <a:cs typeface="Fierce Vector" panose="00000500000000000000" pitchFamily="50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erce Vector" panose="00000500000000000000" pitchFamily="50" charset="0"/>
          <a:ea typeface="MS PGothic" panose="020B0600070205080204" pitchFamily="34" charset="-128"/>
          <a:cs typeface="Fierce Vector" panose="00000500000000000000" pitchFamily="50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erce Vector" panose="00000500000000000000" pitchFamily="50" charset="0"/>
          <a:ea typeface="MS PGothic" panose="020B0600070205080204" pitchFamily="34" charset="-128"/>
          <a:cs typeface="Fierce Vector" panose="00000500000000000000" pitchFamily="50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DINOT-Bold" panose="02000503030000020004" pitchFamily="50" charset="0"/>
          <a:ea typeface="MS PGothic" panose="020B0600070205080204" pitchFamily="34" charset="-128"/>
          <a:cs typeface="DINOT-Bold" panose="02000503030000020004" pitchFamily="50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verse group of athletes&#10;&#10;">
            <a:extLst>
              <a:ext uri="{FF2B5EF4-FFF2-40B4-BE49-F238E27FC236}">
                <a16:creationId xmlns:a16="http://schemas.microsoft.com/office/drawing/2014/main" id="{1CC61ECD-4067-4C44-980E-CBBF7329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72735" y="1512821"/>
            <a:ext cx="8011593" cy="4151132"/>
          </a:xfrm>
          <a:prstGeom prst="rect">
            <a:avLst/>
          </a:prstGeom>
        </p:spPr>
      </p:pic>
      <p:sp>
        <p:nvSpPr>
          <p:cNvPr id="12290" name="Subtitle 4">
            <a:extLst>
              <a:ext uri="{FF2B5EF4-FFF2-40B4-BE49-F238E27FC236}">
                <a16:creationId xmlns:a16="http://schemas.microsoft.com/office/drawing/2014/main" id="{254D0E31-2443-4020-9381-6CE8AD9F9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227" y="3935028"/>
            <a:ext cx="7949953" cy="803275"/>
          </a:xfrm>
        </p:spPr>
        <p:txBody>
          <a:bodyPr/>
          <a:lstStyle/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br>
              <a:rPr lang="en-US" altLang="en-US" sz="3000" dirty="0">
                <a:solidFill>
                  <a:schemeClr val="tx1"/>
                </a:solidFill>
                <a:latin typeface="Barlow Light" pitchFamily="6" charset="-18"/>
                <a:cs typeface="Segoe UI" panose="020B0502040204020203" pitchFamily="34" charset="0"/>
              </a:rPr>
            </a:br>
            <a:r>
              <a:rPr lang="en-US" altLang="en-US" sz="6000" dirty="0">
                <a:solidFill>
                  <a:schemeClr val="tx1"/>
                </a:solidFill>
                <a:latin typeface="DINOT-Black" panose="02000503030000020004" pitchFamily="50" charset="0"/>
                <a:cs typeface="Segoe UI" panose="020B0502040204020203" pitchFamily="34" charset="0"/>
              </a:rPr>
              <a:t>Embedding Equality, Diversity, &amp; Inclusion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000" dirty="0">
              <a:solidFill>
                <a:schemeClr val="tx1"/>
              </a:solidFill>
              <a:latin typeface="Barlow Light" pitchFamily="6" charset="-18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44BC0-7DCA-4309-9A65-884D760F0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98" y="1887719"/>
            <a:ext cx="7555428" cy="4335528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Ensure Athletics is a safe and inclusive sport for all;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Target of 50% of clubs achieving </a:t>
            </a:r>
            <a:r>
              <a:rPr lang="en-GB" dirty="0" err="1">
                <a:solidFill>
                  <a:schemeClr val="tx1"/>
                </a:solidFill>
              </a:rPr>
              <a:t>InSport</a:t>
            </a:r>
            <a:r>
              <a:rPr lang="en-GB" dirty="0">
                <a:solidFill>
                  <a:schemeClr val="tx1"/>
                </a:solidFill>
              </a:rPr>
              <a:t> accreditation by 2026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Bring new people from all backgrounds in to our sport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Facilitate the removal of all barriers to participation.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F6196-DB1C-4E0F-BEA0-BE296C748C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2979" y="-93308"/>
            <a:ext cx="7838042" cy="2276475"/>
          </a:xfrm>
        </p:spPr>
        <p:txBody>
          <a:bodyPr/>
          <a:lstStyle/>
          <a:p>
            <a:pPr algn="l"/>
            <a:r>
              <a:rPr lang="en-GB" dirty="0">
                <a:latin typeface="DINOT-Black" panose="02000503030000020004" pitchFamily="50" charset="0"/>
              </a:rPr>
              <a:t>Strategic equality aims for athletics in Wales</a:t>
            </a:r>
          </a:p>
        </p:txBody>
      </p:sp>
    </p:spTree>
    <p:extLst>
      <p:ext uri="{BB962C8B-B14F-4D97-AF65-F5344CB8AC3E}">
        <p14:creationId xmlns:p14="http://schemas.microsoft.com/office/powerpoint/2010/main" val="363278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0BA80C-8E04-44B6-8EAC-E5E0F4B39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139" y="1136342"/>
            <a:ext cx="7093259" cy="5369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age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disability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gender reassignment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marriage and civil partnership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pregnancy and maternity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race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religion or belief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sex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sexual orientation.</a:t>
            </a:r>
          </a:p>
          <a:p>
            <a:endParaRPr lang="en-GB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4B64C72E-7041-4E9A-8E70-D43937D21969}"/>
              </a:ext>
            </a:extLst>
          </p:cNvPr>
          <p:cNvSpPr txBox="1">
            <a:spLocks/>
          </p:cNvSpPr>
          <p:nvPr/>
        </p:nvSpPr>
        <p:spPr bwMode="auto">
          <a:xfrm>
            <a:off x="603150" y="330549"/>
            <a:ext cx="7946045" cy="80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OT-Bold" panose="02000503030000020004" pitchFamily="50" charset="0"/>
                <a:ea typeface="MS PGothic" panose="020B0600070205080204" pitchFamily="34" charset="-128"/>
                <a:cs typeface="Segoe UI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chemeClr val="tx1"/>
                </a:solidFill>
                <a:latin typeface="DINOT-Black" panose="02000503030000020004" pitchFamily="50" charset="0"/>
              </a:rPr>
              <a:t>The protected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8560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0440-6FE9-4B8C-97C3-118FC6ADB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454" y="2617616"/>
            <a:ext cx="8239008" cy="388634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Opportunities – appeal to more people, gain new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Respect - Lack of discrimination, everyone feels more included.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Equality Act 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BF517-5C51-4D3B-B0F3-6073E342C05A}"/>
              </a:ext>
            </a:extLst>
          </p:cNvPr>
          <p:cNvSpPr txBox="1"/>
          <p:nvPr/>
        </p:nvSpPr>
        <p:spPr>
          <a:xfrm>
            <a:off x="679142" y="354039"/>
            <a:ext cx="7994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4400" dirty="0">
                <a:latin typeface="DINOT-Black" panose="02000503030000020004" pitchFamily="50" charset="0"/>
              </a:rPr>
              <a:t>What do Equality, Diversity &amp; Inclusion mean in terms of your club?</a:t>
            </a:r>
          </a:p>
        </p:txBody>
      </p:sp>
    </p:spTree>
    <p:extLst>
      <p:ext uri="{BB962C8B-B14F-4D97-AF65-F5344CB8AC3E}">
        <p14:creationId xmlns:p14="http://schemas.microsoft.com/office/powerpoint/2010/main" val="80871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CAAE2756-E250-489F-9069-182C2B248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791" y="852256"/>
            <a:ext cx="8354418" cy="5335480"/>
          </a:xfrm>
        </p:spPr>
        <p:txBody>
          <a:bodyPr/>
          <a:lstStyle/>
          <a:p>
            <a:pPr algn="l"/>
            <a:r>
              <a:rPr lang="en-GB" sz="4000" b="1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Equality Act, section101: Members and associates</a:t>
            </a:r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“(1)An association (A) must not discriminate against a person (B)—</a:t>
            </a:r>
          </a:p>
          <a:p>
            <a:pPr lvl="1" algn="l"/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(a)in the arrangements A makes for deciding who to admit to membership;</a:t>
            </a:r>
          </a:p>
          <a:p>
            <a:pPr lvl="1" algn="l"/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(b)as to the terms on which A is prepared to admit B to membership;</a:t>
            </a:r>
          </a:p>
          <a:p>
            <a:pPr lvl="1" algn="l"/>
            <a:r>
              <a:rPr lang="en-GB" b="0" i="0" dirty="0">
                <a:solidFill>
                  <a:srgbClr val="000000"/>
                </a:solidFill>
                <a:effectLst/>
                <a:latin typeface="DINOT-Black" panose="02000503030000020004" pitchFamily="50" charset="0"/>
              </a:rPr>
              <a:t>(c)by not accepting B's application for membership.”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30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24227C-1255-45A2-A938-5CFB16F77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151" y="525857"/>
            <a:ext cx="6400800" cy="80395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>
                <a:solidFill>
                  <a:schemeClr val="tx1"/>
                </a:solidFill>
                <a:latin typeface="DINOT-Black" panose="02000503030000020004" pitchFamily="50" charset="0"/>
              </a:rPr>
              <a:t>Tools &amp;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E750-AC99-410B-B179-EBF6A07BF6CB}"/>
              </a:ext>
            </a:extLst>
          </p:cNvPr>
          <p:cNvSpPr txBox="1">
            <a:spLocks/>
          </p:cNvSpPr>
          <p:nvPr/>
        </p:nvSpPr>
        <p:spPr bwMode="auto">
          <a:xfrm>
            <a:off x="452496" y="1485827"/>
            <a:ext cx="8239008" cy="388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OT-Bold" panose="02000503030000020004" pitchFamily="50" charset="0"/>
                <a:ea typeface="MS PGothic" panose="020B0600070205080204" pitchFamily="34" charset="-128"/>
                <a:cs typeface="Segoe UI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Equality Impact Assessments – checklist for your internal club policies and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Toolkit – coming soon, collaborative working with UKA &amp; other HCAFs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Talk to people, listen, and use data to help</a:t>
            </a:r>
          </a:p>
        </p:txBody>
      </p:sp>
    </p:spTree>
    <p:extLst>
      <p:ext uri="{BB962C8B-B14F-4D97-AF65-F5344CB8AC3E}">
        <p14:creationId xmlns:p14="http://schemas.microsoft.com/office/powerpoint/2010/main" val="337654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043B68F-0FED-4D3C-830E-F9F713F9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14" y="187626"/>
            <a:ext cx="2273214" cy="803958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6" name="Picture 5" descr="A diverse group of athletes at a competition&#10;">
            <a:extLst>
              <a:ext uri="{FF2B5EF4-FFF2-40B4-BE49-F238E27FC236}">
                <a16:creationId xmlns:a16="http://schemas.microsoft.com/office/drawing/2014/main" id="{0E00C566-1009-48AF-8C29-3D2F9126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30" y="187626"/>
            <a:ext cx="6052270" cy="3135927"/>
          </a:xfrm>
          <a:prstGeom prst="rect">
            <a:avLst/>
          </a:prstGeom>
        </p:spPr>
      </p:pic>
      <p:pic>
        <p:nvPicPr>
          <p:cNvPr id="4" name="Picture 3" descr="A picture containing grass, outdoor, tree, person&#10;&#10;Description automatically generated">
            <a:extLst>
              <a:ext uri="{FF2B5EF4-FFF2-40B4-BE49-F238E27FC236}">
                <a16:creationId xmlns:a16="http://schemas.microsoft.com/office/drawing/2014/main" id="{77429873-FEA3-4F25-8305-8375A314C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314" y="1071285"/>
            <a:ext cx="4260894" cy="3291570"/>
          </a:xfrm>
          <a:prstGeom prst="rect">
            <a:avLst/>
          </a:prstGeom>
        </p:spPr>
      </p:pic>
      <p:pic>
        <p:nvPicPr>
          <p:cNvPr id="7" name="Picture 6" descr="A group of people running on a street&#10;&#10;Description automatically generated with low confidence">
            <a:extLst>
              <a:ext uri="{FF2B5EF4-FFF2-40B4-BE49-F238E27FC236}">
                <a16:creationId xmlns:a16="http://schemas.microsoft.com/office/drawing/2014/main" id="{1994D82C-16E8-44F0-8E92-15E6034D0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789" y="3086882"/>
            <a:ext cx="2865477" cy="2239497"/>
          </a:xfrm>
          <a:prstGeom prst="rect">
            <a:avLst/>
          </a:prstGeom>
        </p:spPr>
      </p:pic>
      <p:pic>
        <p:nvPicPr>
          <p:cNvPr id="9" name="Picture 8" descr="A picture containing person, outdoor, standing, people&#10;&#10;Description automatically generated">
            <a:extLst>
              <a:ext uri="{FF2B5EF4-FFF2-40B4-BE49-F238E27FC236}">
                <a16:creationId xmlns:a16="http://schemas.microsoft.com/office/drawing/2014/main" id="{F96F1EEC-0810-4C63-BCB0-B5BAC3882C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511" y="3890840"/>
            <a:ext cx="3423038" cy="2239497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ADCAC9B0-A176-478F-BE53-1DC336D221DB}"/>
              </a:ext>
            </a:extLst>
          </p:cNvPr>
          <p:cNvSpPr txBox="1">
            <a:spLocks/>
          </p:cNvSpPr>
          <p:nvPr/>
        </p:nvSpPr>
        <p:spPr bwMode="auto">
          <a:xfrm>
            <a:off x="5476673" y="5527767"/>
            <a:ext cx="1517516" cy="62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DINOT-Bold" panose="02000503030000020004" pitchFamily="50" charset="0"/>
                <a:ea typeface="MS PGothic" panose="020B0600070205080204" pitchFamily="34" charset="-128"/>
                <a:cs typeface="Segoe UI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err="1"/>
              <a:t>Diolch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45299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lsh Athletics - Powerpoint Presentation.potx" id="{1A950046-78D8-40D3-AC79-DB5896D24CAE}" vid="{9BBF4681-DBF2-42AD-8925-09227604A8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C78A24298F724BBE00080C858F5050" ma:contentTypeVersion="7" ma:contentTypeDescription="Create a new document." ma:contentTypeScope="" ma:versionID="6de25eb71ba4126edd4e11c016c6eb74">
  <xsd:schema xmlns:xsd="http://www.w3.org/2001/XMLSchema" xmlns:xs="http://www.w3.org/2001/XMLSchema" xmlns:p="http://schemas.microsoft.com/office/2006/metadata/properties" xmlns:ns2="041912ec-4e29-4ee1-9bf7-a0810fd1d240" targetNamespace="http://schemas.microsoft.com/office/2006/metadata/properties" ma:root="true" ma:fieldsID="89255e3e2fe6c1492dbe8b41c931fb29" ns2:_="">
    <xsd:import namespace="041912ec-4e29-4ee1-9bf7-a0810fd1d2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912ec-4e29-4ee1-9bf7-a0810fd1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F93C3A-DEB1-4B2B-80B4-2C3347AF4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FABDC8-267F-40DC-97D2-67E4DE3E04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1912ec-4e29-4ee1-9bf7-a0810fd1d2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AC2D5-857D-410B-BD18-4D2116571E27}">
  <ds:schemaRefs>
    <ds:schemaRef ds:uri="041912ec-4e29-4ee1-9bf7-a0810fd1d240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227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Barlow Light</vt:lpstr>
      <vt:lpstr>Calibri</vt:lpstr>
      <vt:lpstr>DINOT-Black</vt:lpstr>
      <vt:lpstr>DINOT-Bold</vt:lpstr>
      <vt:lpstr>DINOT-Light</vt:lpstr>
      <vt:lpstr>Fierce Vector</vt:lpstr>
      <vt:lpstr>Verdana</vt:lpstr>
      <vt:lpstr>Office Theme</vt:lpstr>
      <vt:lpstr>PowerPoint Presentation</vt:lpstr>
      <vt:lpstr>Strategic equality aims for athletics in Wales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Sage</dc:creator>
  <cp:lastModifiedBy>Hannah Pretty</cp:lastModifiedBy>
  <cp:revision>3</cp:revision>
  <dcterms:created xsi:type="dcterms:W3CDTF">2020-10-24T08:02:02Z</dcterms:created>
  <dcterms:modified xsi:type="dcterms:W3CDTF">2021-03-10T09:59:40Z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0x010100D1C78A24298F724BBE00080C858F5050</vt:lpwstr>
  </property>
</Properties>
</file>